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dore The World" panose="020B0604020202020204" charset="-128"/>
      <p:regular r:id="rId17"/>
    </p:embeddedFont>
    <p:embeddedFont>
      <p:font typeface="Alice Bold" panose="020B0604020202020204" charset="0"/>
      <p:regular r:id="rId18"/>
    </p:embeddedFont>
    <p:embeddedFont>
      <p:font typeface="Arbutus Slab" panose="020B0604020202020204" charset="-18"/>
      <p:regular r:id="rId19"/>
    </p:embeddedFont>
    <p:embeddedFont>
      <p:font typeface="Barlow" panose="00000500000000000000" pitchFamily="2" charset="-18"/>
      <p:regular r:id="rId20"/>
      <p:italic r:id="rId21"/>
    </p:embeddedFont>
    <p:embeddedFont>
      <p:font typeface="Barlow Bold" panose="00000800000000000000" charset="-18"/>
      <p:regular r:id="rId22"/>
    </p:embeddedFont>
    <p:embeddedFont>
      <p:font typeface="Barlow Bold Italics" panose="020B0604020202020204" charset="-18"/>
      <p:regular r:id="rId23"/>
    </p:embeddedFont>
    <p:embeddedFont>
      <p:font typeface="Barlow Italics" panose="020B0604020202020204" charset="-18"/>
      <p:regular r:id="rId24"/>
    </p:embeddedFont>
    <p:embeddedFont>
      <p:font typeface="Barlow Semi-Bold" panose="020B0604020202020204" charset="-1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21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1.svg"/><Relationship Id="rId17" Type="http://schemas.openxmlformats.org/officeDocument/2006/relationships/image" Target="../media/image36.svg"/><Relationship Id="rId2" Type="http://schemas.openxmlformats.org/officeDocument/2006/relationships/image" Target="../media/image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elokovane@cpppap-presov.s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mailto:cpppappo@cpppap-presov.sk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73407" y="6605433"/>
            <a:ext cx="9741186" cy="2652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8"/>
              </a:lnSpc>
            </a:pPr>
            <a:endParaRPr/>
          </a:p>
          <a:p>
            <a:pPr algn="ctr">
              <a:lnSpc>
                <a:spcPts val="7078"/>
              </a:lnSpc>
            </a:pPr>
            <a:r>
              <a:rPr lang="en-US" sz="5056" b="1">
                <a:solidFill>
                  <a:srgbClr val="4A7D63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Mgr. Klaudia Bandurová</a:t>
            </a:r>
          </a:p>
          <a:p>
            <a:pPr algn="ctr">
              <a:lnSpc>
                <a:spcPts val="7078"/>
              </a:lnSpc>
            </a:pPr>
            <a:endParaRPr lang="en-US" sz="5056" b="1">
              <a:solidFill>
                <a:srgbClr val="4A7D63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29343" y="2060427"/>
            <a:ext cx="15009820" cy="5241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-199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ČINNOSŤ NA PODPORU ŠKOLSKEJ SPÔSOBILOSTI</a:t>
            </a:r>
          </a:p>
        </p:txBody>
      </p:sp>
      <p:sp>
        <p:nvSpPr>
          <p:cNvPr id="12" name="Freeform 12"/>
          <p:cNvSpPr/>
          <p:nvPr/>
        </p:nvSpPr>
        <p:spPr>
          <a:xfrm rot="357260">
            <a:off x="14194494" y="6443211"/>
            <a:ext cx="3708512" cy="3661313"/>
          </a:xfrm>
          <a:custGeom>
            <a:avLst/>
            <a:gdLst/>
            <a:ahLst/>
            <a:cxnLst/>
            <a:rect l="l" t="t" r="r" b="b"/>
            <a:pathLst>
              <a:path w="3708512" h="3661313">
                <a:moveTo>
                  <a:pt x="0" y="0"/>
                </a:moveTo>
                <a:lnTo>
                  <a:pt x="3708512" y="0"/>
                </a:lnTo>
                <a:lnTo>
                  <a:pt x="3708512" y="3661313"/>
                </a:lnTo>
                <a:lnTo>
                  <a:pt x="0" y="3661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297858">
            <a:off x="14256083" y="8281316"/>
            <a:ext cx="743050" cy="1665919"/>
          </a:xfrm>
          <a:custGeom>
            <a:avLst/>
            <a:gdLst/>
            <a:ahLst/>
            <a:cxnLst/>
            <a:rect l="l" t="t" r="r" b="b"/>
            <a:pathLst>
              <a:path w="743050" h="1665919">
                <a:moveTo>
                  <a:pt x="0" y="0"/>
                </a:moveTo>
                <a:lnTo>
                  <a:pt x="743051" y="0"/>
                </a:lnTo>
                <a:lnTo>
                  <a:pt x="743051" y="1665919"/>
                </a:lnTo>
                <a:lnTo>
                  <a:pt x="0" y="16659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925356" y="6954879"/>
            <a:ext cx="2246788" cy="148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5"/>
              </a:lnSpc>
              <a:spcBef>
                <a:spcPct val="0"/>
              </a:spcBef>
            </a:pPr>
            <a:r>
              <a:rPr lang="en-US" sz="8575" spc="617">
                <a:solidFill>
                  <a:srgbClr val="000001"/>
                </a:solidFill>
                <a:latin typeface="Alice Bold"/>
                <a:ea typeface="Alice Bold"/>
                <a:cs typeface="Alice Bold"/>
                <a:sym typeface="Alice Bold"/>
              </a:rPr>
              <a:t>CPP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90686" y="8235767"/>
            <a:ext cx="3516128" cy="119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4"/>
              </a:lnSpc>
            </a:pPr>
            <a:r>
              <a:rPr lang="en-US" sz="2862">
                <a:solidFill>
                  <a:srgbClr val="000001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Centrum </a:t>
            </a:r>
          </a:p>
          <a:p>
            <a:pPr algn="ctr">
              <a:lnSpc>
                <a:spcPts val="3034"/>
              </a:lnSpc>
            </a:pPr>
            <a:r>
              <a:rPr lang="en-US" sz="2862">
                <a:solidFill>
                  <a:srgbClr val="000001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poradenstva a prevencie </a:t>
            </a:r>
          </a:p>
          <a:p>
            <a:pPr marL="0" lvl="0" indent="0" algn="ctr">
              <a:lnSpc>
                <a:spcPts val="3034"/>
              </a:lnSpc>
            </a:pPr>
            <a:r>
              <a:rPr lang="en-US" sz="2862">
                <a:solidFill>
                  <a:srgbClr val="000001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Prešov</a:t>
            </a:r>
          </a:p>
        </p:txBody>
      </p:sp>
      <p:sp>
        <p:nvSpPr>
          <p:cNvPr id="16" name="Freeform 16"/>
          <p:cNvSpPr/>
          <p:nvPr/>
        </p:nvSpPr>
        <p:spPr>
          <a:xfrm rot="3683485" flipH="1">
            <a:off x="16934963" y="8609671"/>
            <a:ext cx="750523" cy="1682672"/>
          </a:xfrm>
          <a:custGeom>
            <a:avLst/>
            <a:gdLst/>
            <a:ahLst/>
            <a:cxnLst/>
            <a:rect l="l" t="t" r="r" b="b"/>
            <a:pathLst>
              <a:path w="750523" h="1682672">
                <a:moveTo>
                  <a:pt x="750523" y="0"/>
                </a:moveTo>
                <a:lnTo>
                  <a:pt x="0" y="0"/>
                </a:lnTo>
                <a:lnTo>
                  <a:pt x="0" y="1682672"/>
                </a:lnTo>
                <a:lnTo>
                  <a:pt x="750523" y="1682672"/>
                </a:lnTo>
                <a:lnTo>
                  <a:pt x="75052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40465" y="1792014"/>
            <a:ext cx="12710627" cy="8494986"/>
          </a:xfrm>
          <a:custGeom>
            <a:avLst/>
            <a:gdLst/>
            <a:ahLst/>
            <a:cxnLst/>
            <a:rect l="l" t="t" r="r" b="b"/>
            <a:pathLst>
              <a:path w="12710627" h="8494986">
                <a:moveTo>
                  <a:pt x="0" y="0"/>
                </a:moveTo>
                <a:lnTo>
                  <a:pt x="12710627" y="0"/>
                </a:lnTo>
                <a:lnTo>
                  <a:pt x="12710627" y="8494986"/>
                </a:lnTo>
                <a:lnTo>
                  <a:pt x="0" y="8494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303" b="-33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37207" y="338952"/>
            <a:ext cx="9611453" cy="163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83"/>
              </a:lnSpc>
            </a:pPr>
            <a:r>
              <a:rPr lang="en-US" sz="9559" spc="-19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DOKUMENT II.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73797" y="1742138"/>
            <a:ext cx="12528959" cy="8544862"/>
          </a:xfrm>
          <a:custGeom>
            <a:avLst/>
            <a:gdLst/>
            <a:ahLst/>
            <a:cxnLst/>
            <a:rect l="l" t="t" r="r" b="b"/>
            <a:pathLst>
              <a:path w="12528959" h="8544862">
                <a:moveTo>
                  <a:pt x="0" y="0"/>
                </a:moveTo>
                <a:lnTo>
                  <a:pt x="12528960" y="0"/>
                </a:lnTo>
                <a:lnTo>
                  <a:pt x="12528960" y="8544862"/>
                </a:lnTo>
                <a:lnTo>
                  <a:pt x="0" y="85448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502" b="-150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37207" y="338952"/>
            <a:ext cx="11398294" cy="163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83"/>
              </a:lnSpc>
            </a:pPr>
            <a:r>
              <a:rPr lang="en-US" sz="9559" spc="-19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DOKUMENT III.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32227" y="2068526"/>
            <a:ext cx="3359695" cy="2393783"/>
          </a:xfrm>
          <a:custGeom>
            <a:avLst/>
            <a:gdLst/>
            <a:ahLst/>
            <a:cxnLst/>
            <a:rect l="l" t="t" r="r" b="b"/>
            <a:pathLst>
              <a:path w="3359695" h="2393783">
                <a:moveTo>
                  <a:pt x="0" y="0"/>
                </a:moveTo>
                <a:lnTo>
                  <a:pt x="3359695" y="0"/>
                </a:lnTo>
                <a:lnTo>
                  <a:pt x="3359695" y="2393783"/>
                </a:lnTo>
                <a:lnTo>
                  <a:pt x="0" y="23937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995055" y="2748480"/>
            <a:ext cx="2878725" cy="575745"/>
          </a:xfrm>
          <a:custGeom>
            <a:avLst/>
            <a:gdLst/>
            <a:ahLst/>
            <a:cxnLst/>
            <a:rect l="l" t="t" r="r" b="b"/>
            <a:pathLst>
              <a:path w="2878725" h="575745">
                <a:moveTo>
                  <a:pt x="0" y="0"/>
                </a:moveTo>
                <a:lnTo>
                  <a:pt x="2878725" y="0"/>
                </a:lnTo>
                <a:lnTo>
                  <a:pt x="2878725" y="575745"/>
                </a:lnTo>
                <a:lnTo>
                  <a:pt x="0" y="5757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343242" y="1664920"/>
            <a:ext cx="2293327" cy="3354601"/>
          </a:xfrm>
          <a:custGeom>
            <a:avLst/>
            <a:gdLst/>
            <a:ahLst/>
            <a:cxnLst/>
            <a:rect l="l" t="t" r="r" b="b"/>
            <a:pathLst>
              <a:path w="2293327" h="3354601">
                <a:moveTo>
                  <a:pt x="0" y="0"/>
                </a:moveTo>
                <a:lnTo>
                  <a:pt x="2293327" y="0"/>
                </a:lnTo>
                <a:lnTo>
                  <a:pt x="2293327" y="3354601"/>
                </a:lnTo>
                <a:lnTo>
                  <a:pt x="0" y="33546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979198" y="6823424"/>
            <a:ext cx="2444795" cy="2149383"/>
          </a:xfrm>
          <a:custGeom>
            <a:avLst/>
            <a:gdLst/>
            <a:ahLst/>
            <a:cxnLst/>
            <a:rect l="l" t="t" r="r" b="b"/>
            <a:pathLst>
              <a:path w="2444795" h="2149383">
                <a:moveTo>
                  <a:pt x="0" y="0"/>
                </a:moveTo>
                <a:lnTo>
                  <a:pt x="2444795" y="0"/>
                </a:lnTo>
                <a:lnTo>
                  <a:pt x="2444795" y="2149383"/>
                </a:lnTo>
                <a:lnTo>
                  <a:pt x="0" y="214938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16166" y="6252263"/>
            <a:ext cx="1265623" cy="1851310"/>
          </a:xfrm>
          <a:custGeom>
            <a:avLst/>
            <a:gdLst/>
            <a:ahLst/>
            <a:cxnLst/>
            <a:rect l="l" t="t" r="r" b="b"/>
            <a:pathLst>
              <a:path w="1265623" h="1851310">
                <a:moveTo>
                  <a:pt x="0" y="0"/>
                </a:moveTo>
                <a:lnTo>
                  <a:pt x="1265623" y="0"/>
                </a:lnTo>
                <a:lnTo>
                  <a:pt x="1265623" y="1851310"/>
                </a:lnTo>
                <a:lnTo>
                  <a:pt x="0" y="18513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768290">
            <a:off x="14555269" y="6110250"/>
            <a:ext cx="1420132" cy="284026"/>
          </a:xfrm>
          <a:custGeom>
            <a:avLst/>
            <a:gdLst/>
            <a:ahLst/>
            <a:cxnLst/>
            <a:rect l="l" t="t" r="r" b="b"/>
            <a:pathLst>
              <a:path w="1420132" h="284026">
                <a:moveTo>
                  <a:pt x="0" y="0"/>
                </a:moveTo>
                <a:lnTo>
                  <a:pt x="1420132" y="0"/>
                </a:lnTo>
                <a:lnTo>
                  <a:pt x="1420132" y="284026"/>
                </a:lnTo>
                <a:lnTo>
                  <a:pt x="0" y="2840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708701">
            <a:off x="10818527" y="6019629"/>
            <a:ext cx="2729353" cy="545871"/>
          </a:xfrm>
          <a:custGeom>
            <a:avLst/>
            <a:gdLst/>
            <a:ahLst/>
            <a:cxnLst/>
            <a:rect l="l" t="t" r="r" b="b"/>
            <a:pathLst>
              <a:path w="2729353" h="545871">
                <a:moveTo>
                  <a:pt x="0" y="0"/>
                </a:moveTo>
                <a:lnTo>
                  <a:pt x="2729354" y="0"/>
                </a:lnTo>
                <a:lnTo>
                  <a:pt x="2729354" y="545871"/>
                </a:lnTo>
                <a:lnTo>
                  <a:pt x="0" y="5458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09764" y="2123865"/>
            <a:ext cx="1985563" cy="1664263"/>
          </a:xfrm>
          <a:custGeom>
            <a:avLst/>
            <a:gdLst/>
            <a:ahLst/>
            <a:cxnLst/>
            <a:rect l="l" t="t" r="r" b="b"/>
            <a:pathLst>
              <a:path w="1985563" h="1664263">
                <a:moveTo>
                  <a:pt x="0" y="0"/>
                </a:moveTo>
                <a:lnTo>
                  <a:pt x="1985563" y="0"/>
                </a:lnTo>
                <a:lnTo>
                  <a:pt x="1985563" y="1664262"/>
                </a:lnTo>
                <a:lnTo>
                  <a:pt x="0" y="16642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799427" y="5086350"/>
            <a:ext cx="5380958" cy="136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0"/>
              </a:lnSpc>
            </a:pPr>
            <a:r>
              <a:rPr lang="en-US" sz="2593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Rodič požiada MŠ o poskytnutie PO</a:t>
            </a:r>
          </a:p>
          <a:p>
            <a:pPr algn="ctr">
              <a:lnSpc>
                <a:spcPts val="3630"/>
              </a:lnSpc>
            </a:pPr>
            <a:r>
              <a:rPr lang="en-US" sz="2593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(MŠ doručí Správu z diagnostického vyšetrenia + Vyjadrenie k PO)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1165613" y="122691"/>
            <a:ext cx="9330595" cy="163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83"/>
              </a:lnSpc>
            </a:pPr>
            <a:r>
              <a:rPr lang="en-US" sz="9559" spc="-19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POSTUP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75461" y="4683688"/>
            <a:ext cx="4073227" cy="60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Riaditeľ MŠ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14773" y="8322648"/>
            <a:ext cx="4073227" cy="1233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Poskytne rodičom odpoveď na žiadosť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64982" y="9046666"/>
            <a:ext cx="4073227" cy="60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Realizácia PO v MŠ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5486" y="4143803"/>
            <a:ext cx="2496622" cy="86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6"/>
              </a:lnSpc>
            </a:pPr>
            <a:r>
              <a:rPr lang="en-US" sz="2511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Diagnostika v CPP</a:t>
            </a:r>
          </a:p>
          <a:p>
            <a:pPr algn="ctr">
              <a:lnSpc>
                <a:spcPts val="3516"/>
              </a:lnSpc>
              <a:spcBef>
                <a:spcPct val="0"/>
              </a:spcBef>
            </a:pPr>
            <a:r>
              <a:rPr lang="en-US" sz="2511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Odporúčané PPPV</a:t>
            </a:r>
          </a:p>
        </p:txBody>
      </p:sp>
      <p:sp>
        <p:nvSpPr>
          <p:cNvPr id="24" name="Freeform 24"/>
          <p:cNvSpPr/>
          <p:nvPr/>
        </p:nvSpPr>
        <p:spPr>
          <a:xfrm>
            <a:off x="3273589" y="2977545"/>
            <a:ext cx="2878725" cy="575745"/>
          </a:xfrm>
          <a:custGeom>
            <a:avLst/>
            <a:gdLst/>
            <a:ahLst/>
            <a:cxnLst/>
            <a:rect l="l" t="t" r="r" b="b"/>
            <a:pathLst>
              <a:path w="2878725" h="575745">
                <a:moveTo>
                  <a:pt x="0" y="0"/>
                </a:moveTo>
                <a:lnTo>
                  <a:pt x="2878725" y="0"/>
                </a:lnTo>
                <a:lnTo>
                  <a:pt x="2878725" y="575745"/>
                </a:lnTo>
                <a:lnTo>
                  <a:pt x="0" y="5757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92523" y="2125391"/>
            <a:ext cx="16366777" cy="755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8"/>
              </a:lnSpc>
            </a:pPr>
            <a:r>
              <a:rPr lang="en-US" sz="2930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https://podporneopatrenia.minedu.sk/</a:t>
            </a:r>
          </a:p>
          <a:p>
            <a:pPr algn="l">
              <a:lnSpc>
                <a:spcPts val="2360"/>
              </a:lnSpc>
            </a:pPr>
            <a:endParaRPr lang="en-US" sz="2930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708"/>
              </a:lnSpc>
            </a:pPr>
            <a:endParaRPr lang="en-US" sz="2930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3458"/>
              </a:lnSpc>
            </a:pPr>
            <a:r>
              <a:rPr lang="en-US" sz="2930" b="1" i="1" dirty="0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KATALÓG PODPORNÝCH OPATRETNÍ:</a:t>
            </a:r>
            <a:r>
              <a:rPr lang="en-US" sz="2930" i="1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30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https://podporneopatrenia.minedu.sk/data/att/c09/31224.4fca50.pdf</a:t>
            </a:r>
          </a:p>
          <a:p>
            <a:pPr algn="l">
              <a:lnSpc>
                <a:spcPts val="2360"/>
              </a:lnSpc>
            </a:pPr>
            <a:endParaRPr lang="en-US" sz="2930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708"/>
              </a:lnSpc>
            </a:pPr>
            <a:endParaRPr lang="en-US" sz="2930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3458"/>
              </a:lnSpc>
            </a:pPr>
            <a:r>
              <a:rPr lang="en-US" sz="2930" b="1" i="1" dirty="0">
                <a:solidFill>
                  <a:srgbClr val="4A7D63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ČINNOSŤ NA PODPORU DOSAHOVANIA ŠKOLSKEJ SPÔSOBILOSTI:</a:t>
            </a:r>
            <a:r>
              <a:rPr lang="en-US" sz="2930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https://podporneopatrenia.minedu.sk/data/att/c84/27266.09dcdb.pdf</a:t>
            </a:r>
          </a:p>
          <a:p>
            <a:pPr algn="l">
              <a:lnSpc>
                <a:spcPts val="2360"/>
              </a:lnSpc>
            </a:pPr>
            <a:endParaRPr lang="en-US" sz="2930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3458"/>
              </a:lnSpc>
            </a:pPr>
            <a:r>
              <a:rPr lang="en-US" sz="2930" b="1" i="1" dirty="0">
                <a:solidFill>
                  <a:srgbClr val="4A7D63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POVINNÉ PREDPRIMÁRNE VZDELÁVANIE: SPRIEVODCA CIEĽMI A OBSAHOM:</a:t>
            </a:r>
          </a:p>
          <a:p>
            <a:pPr algn="l">
              <a:lnSpc>
                <a:spcPts val="3458"/>
              </a:lnSpc>
            </a:pPr>
            <a:r>
              <a:rPr lang="en-US" sz="2930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https://www.statpedu.sk/files/sk/svp/zavadzanie-isvp-ms-zs-gym/materska-skola/metodicke-materialy/sprievodca-cielmi-obsahom.pdf</a:t>
            </a:r>
          </a:p>
          <a:p>
            <a:pPr algn="l">
              <a:lnSpc>
                <a:spcPts val="2360"/>
              </a:lnSpc>
            </a:pPr>
            <a:endParaRPr lang="en-US" sz="2930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3458"/>
              </a:lnSpc>
            </a:pPr>
            <a:r>
              <a:rPr lang="en-US" sz="2930" b="1" i="1" dirty="0">
                <a:solidFill>
                  <a:srgbClr val="4A7D63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DIEŤA S RIZIKOVÝM VÝVINOM: MOŽNOSTI KO</a:t>
            </a:r>
            <a:r>
              <a:rPr lang="en-US" sz="2930" b="1" i="1" dirty="0">
                <a:solidFill>
                  <a:srgbClr val="4A7D63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M</a:t>
            </a:r>
            <a:r>
              <a:rPr lang="en-US" sz="2930" b="1" i="1" dirty="0">
                <a:solidFill>
                  <a:srgbClr val="4A7D63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PENZAČNEJ PODPORY V PREDŠKOLSKOM VZDELÁVANÍ:</a:t>
            </a:r>
          </a:p>
          <a:p>
            <a:pPr algn="l">
              <a:lnSpc>
                <a:spcPts val="3458"/>
              </a:lnSpc>
            </a:pPr>
            <a:r>
              <a:rPr lang="en-US" sz="2930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https://www.statpedu.sk/files/sk/svp/zavadzanie-isvp-ms-zs-gym/materska-skola/spu-dieta-rizikovym-vyvinom-web-final.pdf</a:t>
            </a:r>
          </a:p>
          <a:p>
            <a:pPr algn="l">
              <a:lnSpc>
                <a:spcPts val="2360"/>
              </a:lnSpc>
            </a:pPr>
            <a:endParaRPr lang="en-US" sz="2930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3458"/>
              </a:lnSpc>
            </a:pPr>
            <a:r>
              <a:rPr lang="en-US" sz="2930" b="1" i="1" dirty="0">
                <a:solidFill>
                  <a:srgbClr val="4A7D63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INTERVENCIE:</a:t>
            </a:r>
          </a:p>
          <a:p>
            <a:pPr algn="l">
              <a:lnSpc>
                <a:spcPts val="3458"/>
              </a:lnSpc>
            </a:pPr>
            <a:r>
              <a:rPr lang="en-US" sz="2930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https://podporneopatrenia.minedu.sk/data/att/0b3/27424.6ffe16.pdf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3319" y="349343"/>
            <a:ext cx="15346057" cy="137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83"/>
              </a:lnSpc>
            </a:pPr>
            <a:r>
              <a:rPr lang="en-US" sz="8059" spc="-16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Kde získate viac informácií?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9884" y="5505"/>
            <a:ext cx="8160332" cy="11456405"/>
          </a:xfrm>
          <a:custGeom>
            <a:avLst/>
            <a:gdLst/>
            <a:ahLst/>
            <a:cxnLst/>
            <a:rect l="l" t="t" r="r" b="b"/>
            <a:pathLst>
              <a:path w="8160332" h="11456405">
                <a:moveTo>
                  <a:pt x="0" y="0"/>
                </a:moveTo>
                <a:lnTo>
                  <a:pt x="8160332" y="0"/>
                </a:lnTo>
                <a:lnTo>
                  <a:pt x="8160332" y="11456405"/>
                </a:lnTo>
                <a:lnTo>
                  <a:pt x="0" y="11456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27" b="-427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37207" y="-1307156"/>
            <a:ext cx="13424252" cy="3800836"/>
            <a:chOff x="0" y="0"/>
            <a:chExt cx="3535606" cy="1001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35606" cy="1001043"/>
            </a:xfrm>
            <a:custGeom>
              <a:avLst/>
              <a:gdLst/>
              <a:ahLst/>
              <a:cxnLst/>
              <a:rect l="l" t="t" r="r" b="b"/>
              <a:pathLst>
                <a:path w="3535606" h="1001043">
                  <a:moveTo>
                    <a:pt x="29412" y="0"/>
                  </a:moveTo>
                  <a:lnTo>
                    <a:pt x="3506193" y="0"/>
                  </a:lnTo>
                  <a:cubicBezTo>
                    <a:pt x="3513994" y="0"/>
                    <a:pt x="3521475" y="3099"/>
                    <a:pt x="3526991" y="8615"/>
                  </a:cubicBezTo>
                  <a:cubicBezTo>
                    <a:pt x="3532507" y="14131"/>
                    <a:pt x="3535606" y="21612"/>
                    <a:pt x="3535606" y="29412"/>
                  </a:cubicBezTo>
                  <a:lnTo>
                    <a:pt x="3535606" y="971631"/>
                  </a:lnTo>
                  <a:cubicBezTo>
                    <a:pt x="3535606" y="979432"/>
                    <a:pt x="3532507" y="986913"/>
                    <a:pt x="3526991" y="992429"/>
                  </a:cubicBezTo>
                  <a:cubicBezTo>
                    <a:pt x="3521475" y="997945"/>
                    <a:pt x="3513994" y="1001043"/>
                    <a:pt x="3506193" y="1001043"/>
                  </a:cubicBezTo>
                  <a:lnTo>
                    <a:pt x="29412" y="1001043"/>
                  </a:lnTo>
                  <a:cubicBezTo>
                    <a:pt x="21612" y="1001043"/>
                    <a:pt x="14131" y="997945"/>
                    <a:pt x="8615" y="992429"/>
                  </a:cubicBezTo>
                  <a:cubicBezTo>
                    <a:pt x="3099" y="986913"/>
                    <a:pt x="0" y="979432"/>
                    <a:pt x="0" y="971631"/>
                  </a:cubicBezTo>
                  <a:lnTo>
                    <a:pt x="0" y="29412"/>
                  </a:lnTo>
                  <a:cubicBezTo>
                    <a:pt x="0" y="21612"/>
                    <a:pt x="3099" y="14131"/>
                    <a:pt x="8615" y="8615"/>
                  </a:cubicBezTo>
                  <a:cubicBezTo>
                    <a:pt x="14131" y="3099"/>
                    <a:pt x="21612" y="0"/>
                    <a:pt x="29412" y="0"/>
                  </a:cubicBezTo>
                  <a:close/>
                </a:path>
              </a:pathLst>
            </a:custGeom>
            <a:solidFill>
              <a:srgbClr val="015C3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3535606" cy="1058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0" y="2436531"/>
            <a:ext cx="8650299" cy="611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9"/>
              </a:lnSpc>
            </a:pPr>
            <a:endParaRPr dirty="0"/>
          </a:p>
          <a:p>
            <a:pPr algn="just">
              <a:lnSpc>
                <a:spcPts val="3719"/>
              </a:lnSpc>
            </a:pPr>
            <a:r>
              <a:rPr lang="en-US" sz="2656" dirty="0" err="1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Adresa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r>
              <a:rPr lang="en-US" sz="2656" dirty="0" err="1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Levočská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 7, Prešov 080 01</a:t>
            </a:r>
          </a:p>
          <a:p>
            <a:pPr algn="just">
              <a:lnSpc>
                <a:spcPts val="3719"/>
              </a:lnSpc>
            </a:pPr>
            <a:r>
              <a:rPr lang="en-US" sz="2656" dirty="0" err="1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Telefónne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656" dirty="0" err="1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číslo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: +421 51 77 155 26        +421 51 77 546 21 </a:t>
            </a:r>
          </a:p>
          <a:p>
            <a:pPr algn="just">
              <a:lnSpc>
                <a:spcPts val="3719"/>
              </a:lnSpc>
            </a:pP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                                    +421 915 899 454        +421 915 899 455</a:t>
            </a:r>
          </a:p>
          <a:p>
            <a:pPr algn="just">
              <a:lnSpc>
                <a:spcPts val="3719"/>
              </a:lnSpc>
            </a:pP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+421 9017 585 078 </a:t>
            </a:r>
            <a:r>
              <a:rPr lang="en-US" sz="2656" dirty="0" err="1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Krízova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656" dirty="0" err="1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intervencia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algn="just">
              <a:lnSpc>
                <a:spcPts val="3719"/>
              </a:lnSpc>
            </a:pP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Email: 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  <a:hlinkClick r:id="rId11" tooltip="mailto:cpppappo@cpppap-presov.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centrumpo@cpppap-presov.sk</a:t>
            </a:r>
          </a:p>
          <a:p>
            <a:pPr algn="just">
              <a:lnSpc>
                <a:spcPts val="3719"/>
              </a:lnSpc>
            </a:pPr>
            <a:r>
              <a:rPr lang="en-US" sz="2656" b="1" dirty="0">
                <a:solidFill>
                  <a:srgbClr val="34624B"/>
                </a:solidFill>
                <a:latin typeface="Barlow Bold"/>
                <a:ea typeface="Barlow Bold"/>
                <a:cs typeface="Barlow Bold"/>
                <a:sym typeface="Barlow Bold"/>
              </a:rPr>
              <a:t>Elokované </a:t>
            </a:r>
            <a:r>
              <a:rPr lang="en-US" sz="2656" b="1" dirty="0" err="1">
                <a:solidFill>
                  <a:srgbClr val="34624B"/>
                </a:solidFill>
                <a:latin typeface="Barlow Bold"/>
                <a:ea typeface="Barlow Bold"/>
                <a:cs typeface="Barlow Bold"/>
                <a:sym typeface="Barlow Bold"/>
              </a:rPr>
              <a:t>pracovisko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r>
              <a:rPr lang="en-US" sz="2656" dirty="0" err="1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Hurbanistov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 6, Prešov 080 01</a:t>
            </a:r>
          </a:p>
          <a:p>
            <a:pPr algn="just">
              <a:lnSpc>
                <a:spcPts val="3719"/>
              </a:lnSpc>
            </a:pPr>
            <a:r>
              <a:rPr lang="en-US" sz="2656" dirty="0" err="1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Telefónne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656" dirty="0" err="1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číslo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: +421 51 77 25 129</a:t>
            </a:r>
          </a:p>
          <a:p>
            <a:pPr algn="just">
              <a:lnSpc>
                <a:spcPts val="3719"/>
              </a:lnSpc>
            </a:pP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Email: </a:t>
            </a: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  <a:hlinkClick r:id="rId12" tooltip="mailto:elokovane@cpppap-presov.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elokovane@cpppap-presov.sk</a:t>
            </a:r>
          </a:p>
          <a:p>
            <a:pPr algn="just">
              <a:lnSpc>
                <a:spcPts val="3719"/>
              </a:lnSpc>
            </a:pPr>
            <a:endParaRPr lang="en-US" sz="2656" dirty="0">
              <a:solidFill>
                <a:srgbClr val="0000FF"/>
              </a:solidFill>
              <a:latin typeface="Barlow"/>
              <a:ea typeface="Barlow"/>
              <a:cs typeface="Barlow"/>
              <a:sym typeface="Barlow"/>
              <a:hlinkClick r:id="rId12" tooltip="mailto:elokovane@cpppap-presov.sk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ts val="3719"/>
              </a:lnSpc>
            </a:pP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web: https://cpppap-presov.webnode.sk/</a:t>
            </a:r>
          </a:p>
          <a:p>
            <a:pPr algn="just">
              <a:lnSpc>
                <a:spcPts val="3719"/>
              </a:lnSpc>
            </a:pPr>
            <a:r>
              <a:rPr lang="en-US" sz="2656" dirty="0">
                <a:solidFill>
                  <a:srgbClr val="34624B"/>
                </a:solidFill>
                <a:latin typeface="Barlow"/>
                <a:ea typeface="Barlow"/>
                <a:cs typeface="Barlow"/>
                <a:sym typeface="Barlow"/>
              </a:rPr>
              <a:t>FB: https://www.facebook.com/cpppresov</a:t>
            </a:r>
          </a:p>
          <a:p>
            <a:pPr algn="just">
              <a:lnSpc>
                <a:spcPts val="3719"/>
              </a:lnSpc>
              <a:spcBef>
                <a:spcPct val="0"/>
              </a:spcBef>
            </a:pPr>
            <a:endParaRPr lang="en-US" sz="2656" dirty="0">
              <a:solidFill>
                <a:srgbClr val="34624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37207" y="227067"/>
            <a:ext cx="13338225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spc="-109">
                <a:solidFill>
                  <a:srgbClr val="FFFFFF"/>
                </a:solidFill>
                <a:latin typeface="Arbutus Slab"/>
                <a:ea typeface="Arbutus Slab"/>
                <a:cs typeface="Arbutus Slab"/>
                <a:sym typeface="Arbutus Slab"/>
              </a:rPr>
              <a:t>CENTRUM PORADENSTVA A PREVENCIE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144000" y="8745561"/>
            <a:ext cx="9645006" cy="1541439"/>
            <a:chOff x="0" y="0"/>
            <a:chExt cx="2540248" cy="4059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40248" cy="405976"/>
            </a:xfrm>
            <a:custGeom>
              <a:avLst/>
              <a:gdLst/>
              <a:ahLst/>
              <a:cxnLst/>
              <a:rect l="l" t="t" r="r" b="b"/>
              <a:pathLst>
                <a:path w="2540248" h="405976">
                  <a:moveTo>
                    <a:pt x="40937" y="0"/>
                  </a:moveTo>
                  <a:lnTo>
                    <a:pt x="2499311" y="0"/>
                  </a:lnTo>
                  <a:cubicBezTo>
                    <a:pt x="2510169" y="0"/>
                    <a:pt x="2520581" y="4313"/>
                    <a:pt x="2528258" y="11990"/>
                  </a:cubicBezTo>
                  <a:cubicBezTo>
                    <a:pt x="2535936" y="19667"/>
                    <a:pt x="2540248" y="30080"/>
                    <a:pt x="2540248" y="40937"/>
                  </a:cubicBezTo>
                  <a:lnTo>
                    <a:pt x="2540248" y="365039"/>
                  </a:lnTo>
                  <a:cubicBezTo>
                    <a:pt x="2540248" y="387648"/>
                    <a:pt x="2521920" y="405976"/>
                    <a:pt x="2499311" y="405976"/>
                  </a:cubicBezTo>
                  <a:lnTo>
                    <a:pt x="40937" y="405976"/>
                  </a:lnTo>
                  <a:cubicBezTo>
                    <a:pt x="30080" y="405976"/>
                    <a:pt x="19667" y="401663"/>
                    <a:pt x="11990" y="393986"/>
                  </a:cubicBezTo>
                  <a:cubicBezTo>
                    <a:pt x="4313" y="386308"/>
                    <a:pt x="0" y="375896"/>
                    <a:pt x="0" y="365039"/>
                  </a:cubicBezTo>
                  <a:lnTo>
                    <a:pt x="0" y="40937"/>
                  </a:lnTo>
                  <a:cubicBezTo>
                    <a:pt x="0" y="30080"/>
                    <a:pt x="4313" y="19667"/>
                    <a:pt x="11990" y="11990"/>
                  </a:cubicBezTo>
                  <a:cubicBezTo>
                    <a:pt x="19667" y="4313"/>
                    <a:pt x="30080" y="0"/>
                    <a:pt x="40937" y="0"/>
                  </a:cubicBezTo>
                  <a:close/>
                </a:path>
              </a:pathLst>
            </a:custGeom>
            <a:solidFill>
              <a:srgbClr val="015C3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540248" cy="463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025317" y="8985201"/>
            <a:ext cx="13338225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spc="-74">
                <a:solidFill>
                  <a:srgbClr val="FFFFFF"/>
                </a:solidFill>
                <a:latin typeface="Arbutus Slab"/>
                <a:ea typeface="Arbutus Slab"/>
                <a:cs typeface="Arbutus Slab"/>
                <a:sym typeface="Arbutus Slab"/>
              </a:rPr>
              <a:t>V prípade akýchkoľvek otázok </a:t>
            </a:r>
          </a:p>
          <a:p>
            <a:pPr algn="ctr">
              <a:lnSpc>
                <a:spcPts val="5180"/>
              </a:lnSpc>
            </a:pPr>
            <a:r>
              <a:rPr lang="en-US" sz="3700" spc="-74">
                <a:solidFill>
                  <a:srgbClr val="FFFFFF"/>
                </a:solidFill>
                <a:latin typeface="Arbutus Slab"/>
                <a:ea typeface="Arbutus Slab"/>
                <a:cs typeface="Arbutus Slab"/>
                <a:sym typeface="Arbutus Slab"/>
              </a:rPr>
              <a:t>nás neváhajte kontaktovať.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36426" y="2694194"/>
            <a:ext cx="8826753" cy="525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12"/>
              </a:lnSpc>
            </a:pPr>
            <a:r>
              <a:rPr lang="en-US" sz="14375" spc="-287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Ďakujem za pozornosť</a:t>
            </a:r>
          </a:p>
        </p:txBody>
      </p:sp>
      <p:sp>
        <p:nvSpPr>
          <p:cNvPr id="4" name="Freeform 4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38225" y="2112685"/>
            <a:ext cx="16230600" cy="733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4656" lvl="1" indent="-362328" algn="just">
              <a:lnSpc>
                <a:spcPts val="4699"/>
              </a:lnSpc>
              <a:buFont typeface="Arial"/>
              <a:buChar char="•"/>
            </a:pPr>
            <a:r>
              <a:rPr lang="en-US" sz="33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systematicky rozvíjať oblasti dieťaťa, ktoré majú priamy vplyv na dosiahnutie jeho školskej spôsobilosti 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(sociálna a emocionálna oblasť, hrubá motorika, psychomotorika, jemná motorika, grafomotorika, vizuomotorická koordinácia, jazyk a reč, sluchové vnímanie, zrakové vnímanie, pozornosť, predstavivosť, pamäť, myslenie a iné)</a:t>
            </a:r>
          </a:p>
          <a:p>
            <a:pPr marL="724656" lvl="1" indent="-362328" algn="just">
              <a:lnSpc>
                <a:spcPts val="4699"/>
              </a:lnSpc>
              <a:buFont typeface="Arial"/>
              <a:buChar char="•"/>
            </a:pPr>
            <a:r>
              <a:rPr lang="en-US" sz="33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realizuje sa v rámci školského vzdelávacieho programu školy/výchovného programu zariadenia, podľa ktorého sa uskutočňuje predprimárne vzdelávanie dieťaťa</a:t>
            </a:r>
          </a:p>
          <a:p>
            <a:pPr marL="724656" lvl="1" indent="-362328" algn="just">
              <a:lnSpc>
                <a:spcPts val="4699"/>
              </a:lnSpc>
              <a:buFont typeface="Arial"/>
              <a:buChar char="•"/>
            </a:pPr>
            <a:r>
              <a:rPr lang="en-US" sz="33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je zahrnuté do individuálneho vzdelávacieho programu dieťaťa, ak to odporučí príslušné zariadenie poradenstva a prevencie</a:t>
            </a:r>
          </a:p>
          <a:p>
            <a:pPr marL="724656" lvl="1" indent="-362328" algn="just">
              <a:lnSpc>
                <a:spcPts val="4699"/>
              </a:lnSpc>
              <a:buFont typeface="Arial"/>
              <a:buChar char="•"/>
            </a:pPr>
            <a:r>
              <a:rPr lang="en-US" sz="33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možné realizovať rozvíjajúcimi činnosťami aj programami  (individuálne alebo skupinovo)</a:t>
            </a:r>
          </a:p>
          <a:p>
            <a:pPr marL="724656" lvl="1" indent="-362328" algn="just">
              <a:lnSpc>
                <a:spcPts val="4699"/>
              </a:lnSpc>
              <a:buFont typeface="Arial"/>
              <a:buChar char="•"/>
            </a:pPr>
            <a:r>
              <a:rPr lang="en-US" sz="33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prebieha v aktívnej spolupráci so školským špeciálnym pedagógom, odbornými zamestnancami a so zákonnými zástupcami dieťaťa </a:t>
            </a:r>
          </a:p>
          <a:p>
            <a:pPr algn="just">
              <a:lnSpc>
                <a:spcPts val="2879"/>
              </a:lnSpc>
            </a:pPr>
            <a:r>
              <a:rPr lang="en-US" sz="20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(priebežné krátke informovanie sa o pokrokoch a potrebách dieťaťa; konzultácia; </a:t>
            </a:r>
            <a:r>
              <a:rPr lang="en-US" sz="2056" b="1" u="sng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priebežné diagnostikovanie</a:t>
            </a:r>
            <a:r>
              <a:rPr lang="en-US" sz="20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dieťaťa (na základe ktorého sa plánuje ďalšie pedagogické pôsobenie a aktualizuje sa individuálny vzdelávací program dieťaťa))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9884" y="111255"/>
            <a:ext cx="14460962" cy="163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83"/>
              </a:lnSpc>
            </a:pPr>
            <a:r>
              <a:rPr lang="en-US" sz="9559" spc="-19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PODPORNÉ OPATRENIE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14465" y="8491073"/>
            <a:ext cx="7945478" cy="2562417"/>
          </a:xfrm>
          <a:custGeom>
            <a:avLst/>
            <a:gdLst/>
            <a:ahLst/>
            <a:cxnLst/>
            <a:rect l="l" t="t" r="r" b="b"/>
            <a:pathLst>
              <a:path w="7945478" h="2562417">
                <a:moveTo>
                  <a:pt x="0" y="0"/>
                </a:moveTo>
                <a:lnTo>
                  <a:pt x="7945478" y="0"/>
                </a:lnTo>
                <a:lnTo>
                  <a:pt x="7945478" y="2562417"/>
                </a:lnTo>
                <a:lnTo>
                  <a:pt x="0" y="25624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99198" y="341527"/>
            <a:ext cx="13809298" cy="163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83"/>
              </a:lnSpc>
            </a:pPr>
            <a:r>
              <a:rPr lang="en-US" sz="9559" spc="-19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CIEĽOVÁ SKUPINA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9198" y="2904698"/>
            <a:ext cx="16121083" cy="500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Poskytuje sa deťom podľa § 2 písm. j) až o) školského zákona a deťom, ktorých zdravotný stav, sociálne podmienky, jazykové schopnosti, nadanie, správanie, kognitívne schopnosti, motivácia, emocionalita, tvorivosť alebo zručnosti vyžadujú poskytnutie podporného opatrenia </a:t>
            </a:r>
            <a:r>
              <a:rPr lang="en-US" sz="3556" b="1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určeného diagnostikou v zariadeniach poradenstva a prevencie</a:t>
            </a: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a súčasne sú to deti, ktoré: </a:t>
            </a:r>
          </a:p>
          <a:p>
            <a:pPr algn="l">
              <a:lnSpc>
                <a:spcPts val="4979"/>
              </a:lnSpc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        - plnia povinné predprimárne vzdelávanie </a:t>
            </a:r>
          </a:p>
          <a:p>
            <a:pPr algn="l">
              <a:lnSpc>
                <a:spcPts val="4979"/>
              </a:lnSpc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        - pokračujú v plnení povinného predprimárneho vzdelávania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13392" y="6329578"/>
            <a:ext cx="3952540" cy="3853727"/>
          </a:xfrm>
          <a:custGeom>
            <a:avLst/>
            <a:gdLst/>
            <a:ahLst/>
            <a:cxnLst/>
            <a:rect l="l" t="t" r="r" b="b"/>
            <a:pathLst>
              <a:path w="3952540" h="3853727">
                <a:moveTo>
                  <a:pt x="0" y="0"/>
                </a:moveTo>
                <a:lnTo>
                  <a:pt x="3952540" y="0"/>
                </a:lnTo>
                <a:lnTo>
                  <a:pt x="3952540" y="3853726"/>
                </a:lnTo>
                <a:lnTo>
                  <a:pt x="0" y="38537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4214854"/>
            <a:ext cx="16877653" cy="354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5783" lvl="1" indent="-437891" algn="l">
              <a:lnSpc>
                <a:spcPts val="5678"/>
              </a:lnSpc>
              <a:buFont typeface="Arial"/>
              <a:buChar char="•"/>
            </a:pPr>
            <a:r>
              <a:rPr lang="en-US" sz="40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materská škola</a:t>
            </a:r>
          </a:p>
          <a:p>
            <a:pPr marL="875783" lvl="1" indent="-437891" algn="l">
              <a:lnSpc>
                <a:spcPts val="5678"/>
              </a:lnSpc>
              <a:buFont typeface="Arial"/>
              <a:buChar char="•"/>
            </a:pPr>
            <a:r>
              <a:rPr lang="en-US" sz="40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materská škola pre deti so špeciálnymi výchovno-vzdelávacími potrebami </a:t>
            </a:r>
          </a:p>
          <a:p>
            <a:pPr marL="875783" lvl="1" indent="-437891" algn="l">
              <a:lnSpc>
                <a:spcPts val="5678"/>
              </a:lnSpc>
              <a:buFont typeface="Arial"/>
              <a:buChar char="•"/>
            </a:pPr>
            <a:r>
              <a:rPr lang="en-US" sz="40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zariadenie poradenstva a prevencie </a:t>
            </a:r>
          </a:p>
          <a:p>
            <a:pPr marL="875783" lvl="1" indent="-437891" algn="l">
              <a:lnSpc>
                <a:spcPts val="5678"/>
              </a:lnSpc>
              <a:buFont typeface="Arial"/>
              <a:buChar char="•"/>
            </a:pPr>
            <a:r>
              <a:rPr lang="en-US" sz="40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liečebno-výchovné sanatórium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73948" y="532451"/>
            <a:ext cx="14717974" cy="332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83"/>
              </a:lnSpc>
            </a:pPr>
            <a:r>
              <a:rPr lang="en-US" sz="9559" spc="-19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PERSONÁLNE ZABEZPEČENIE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91555" y="2540093"/>
            <a:ext cx="1657524" cy="165752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25046" r="-25046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466709" y="2335326"/>
            <a:ext cx="4430040" cy="186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Rozvíjanie spôsobilostí dieťaťa pre neskoršie učenie sa počítať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59042" y="2404372"/>
            <a:ext cx="4430040" cy="186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Rozvíjanie sociálnych zručností a emocionality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863972" y="2402001"/>
            <a:ext cx="1657524" cy="165752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38888" r="-38888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2043831" y="2402001"/>
            <a:ext cx="1657524" cy="16575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16666" r="-16666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6789318" y="7778218"/>
            <a:ext cx="11099765" cy="3086100"/>
            <a:chOff x="0" y="0"/>
            <a:chExt cx="2923395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23395" cy="812800"/>
            </a:xfrm>
            <a:custGeom>
              <a:avLst/>
              <a:gdLst/>
              <a:ahLst/>
              <a:cxnLst/>
              <a:rect l="l" t="t" r="r" b="b"/>
              <a:pathLst>
                <a:path w="2923395" h="812800">
                  <a:moveTo>
                    <a:pt x="35572" y="0"/>
                  </a:moveTo>
                  <a:lnTo>
                    <a:pt x="2887823" y="0"/>
                  </a:lnTo>
                  <a:cubicBezTo>
                    <a:pt x="2897257" y="0"/>
                    <a:pt x="2906305" y="3748"/>
                    <a:pt x="2912976" y="10419"/>
                  </a:cubicBezTo>
                  <a:cubicBezTo>
                    <a:pt x="2919647" y="17090"/>
                    <a:pt x="2923395" y="26138"/>
                    <a:pt x="2923395" y="35572"/>
                  </a:cubicBezTo>
                  <a:lnTo>
                    <a:pt x="2923395" y="777228"/>
                  </a:lnTo>
                  <a:cubicBezTo>
                    <a:pt x="2923395" y="796874"/>
                    <a:pt x="2907469" y="812800"/>
                    <a:pt x="2887823" y="812800"/>
                  </a:cubicBezTo>
                  <a:lnTo>
                    <a:pt x="35572" y="812800"/>
                  </a:lnTo>
                  <a:cubicBezTo>
                    <a:pt x="15926" y="812800"/>
                    <a:pt x="0" y="796874"/>
                    <a:pt x="0" y="777228"/>
                  </a:cubicBezTo>
                  <a:lnTo>
                    <a:pt x="0" y="35572"/>
                  </a:lnTo>
                  <a:cubicBezTo>
                    <a:pt x="0" y="15926"/>
                    <a:pt x="15926" y="0"/>
                    <a:pt x="35572" y="0"/>
                  </a:cubicBezTo>
                  <a:close/>
                </a:path>
              </a:pathLst>
            </a:custGeom>
            <a:solidFill>
              <a:srgbClr val="015C39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2923395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9"/>
                </a:lnSpc>
              </a:pPr>
              <a:r>
                <a:rPr lang="en-US" sz="2656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ČINNOSŤ NA PODPORU DOSAHOVANIA ŠKOLSKEJ SPÔSOBILOSTI: https://podporneopatrenia.minedu.sk/data/att/c84/27266.09dcdb.pdf</a:t>
              </a:r>
            </a:p>
            <a:p>
              <a:pPr algn="ctr">
                <a:lnSpc>
                  <a:spcPts val="3719"/>
                </a:lnSpc>
              </a:pPr>
              <a:r>
                <a:rPr lang="en-US" sz="2656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INTERVENCIE:</a:t>
              </a:r>
            </a:p>
            <a:p>
              <a:pPr algn="ctr">
                <a:lnSpc>
                  <a:spcPts val="3719"/>
                </a:lnSpc>
              </a:pPr>
              <a:r>
                <a:rPr lang="en-US" sz="2656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https://podporneopatrenia.minedu.sk/data/att/0b3/27424.6ffe16.pdf</a:t>
              </a:r>
            </a:p>
            <a:p>
              <a:pPr algn="ctr">
                <a:lnSpc>
                  <a:spcPts val="3719"/>
                </a:lnSpc>
              </a:pPr>
              <a:endParaRPr lang="en-US" sz="2656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33932" y="2335326"/>
            <a:ext cx="4430040" cy="186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35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Rozvíjanie spôsobilostí dieťaťa pre neskoršie učenie sa čítať a písať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9884" y="388335"/>
            <a:ext cx="14333649" cy="163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83"/>
              </a:lnSpc>
            </a:pPr>
            <a:r>
              <a:rPr lang="en-US" sz="9559" spc="-19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ZAMERANIE ČINNOSTÍ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4521468"/>
            <a:ext cx="4430040" cy="325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fonematické uvedomovovanie 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gramatická správnosť vyslovovania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pozorumenie významov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plošná orientácia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skúsenosť s čítaním a iné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29826" y="4777180"/>
            <a:ext cx="4430040" cy="232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počítanie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porovnávanie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triedenie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priraďovanie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usporiadanie a iné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701355" y="4777180"/>
            <a:ext cx="4430040" cy="232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pravidlá a inštrukcie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skupinová spolupráca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sebaregulácia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zdvorila komunikácia</a:t>
            </a:r>
          </a:p>
          <a:p>
            <a:pPr marL="573530" lvl="1" indent="-286765" algn="l">
              <a:lnSpc>
                <a:spcPts val="3719"/>
              </a:lnSpc>
              <a:buFont typeface="Arial"/>
              <a:buChar char="•"/>
            </a:pPr>
            <a:r>
              <a:rPr lang="en-US" sz="2656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hodnotenie činnosti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04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2704" y="-368965"/>
            <a:ext cx="3703896" cy="4148967"/>
          </a:xfrm>
          <a:custGeom>
            <a:avLst/>
            <a:gdLst/>
            <a:ahLst/>
            <a:cxnLst/>
            <a:rect l="l" t="t" r="r" b="b"/>
            <a:pathLst>
              <a:path w="3703896" h="4148967">
                <a:moveTo>
                  <a:pt x="0" y="0"/>
                </a:moveTo>
                <a:lnTo>
                  <a:pt x="3703896" y="0"/>
                </a:lnTo>
                <a:lnTo>
                  <a:pt x="3703896" y="4148968"/>
                </a:lnTo>
                <a:lnTo>
                  <a:pt x="0" y="4148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8622792"/>
            <a:ext cx="7315200" cy="3328416"/>
          </a:xfrm>
          <a:custGeom>
            <a:avLst/>
            <a:gdLst/>
            <a:ahLst/>
            <a:cxnLst/>
            <a:rect l="l" t="t" r="r" b="b"/>
            <a:pathLst>
              <a:path w="7315200" h="3328416">
                <a:moveTo>
                  <a:pt x="0" y="0"/>
                </a:moveTo>
                <a:lnTo>
                  <a:pt x="7315200" y="0"/>
                </a:lnTo>
                <a:lnTo>
                  <a:pt x="7315200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33883">
            <a:off x="15187646" y="-173617"/>
            <a:ext cx="2868206" cy="3277949"/>
          </a:xfrm>
          <a:custGeom>
            <a:avLst/>
            <a:gdLst/>
            <a:ahLst/>
            <a:cxnLst/>
            <a:rect l="l" t="t" r="r" b="b"/>
            <a:pathLst>
              <a:path w="2868206" h="3277949">
                <a:moveTo>
                  <a:pt x="0" y="0"/>
                </a:moveTo>
                <a:lnTo>
                  <a:pt x="2868205" y="0"/>
                </a:lnTo>
                <a:lnTo>
                  <a:pt x="2868205" y="3277949"/>
                </a:lnTo>
                <a:lnTo>
                  <a:pt x="0" y="32779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37207" y="2434687"/>
            <a:ext cx="15654715" cy="57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 b="1" dirty="0" err="1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Jesenná</a:t>
            </a:r>
            <a:r>
              <a:rPr lang="en-US" sz="3556" b="1" dirty="0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3556" b="1" dirty="0" err="1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depistáž</a:t>
            </a:r>
            <a:r>
              <a:rPr lang="en-US" sz="3556" b="1" dirty="0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v MŠ (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môže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realizovať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PZ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alebo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OZ MŠ v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spolupráci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s CPP)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8674" y="559349"/>
            <a:ext cx="9330595" cy="163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83"/>
              </a:lnSpc>
            </a:pPr>
            <a:r>
              <a:rPr lang="en-US" sz="9559" spc="-19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DIAGNOSTIKA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7207" y="4752534"/>
            <a:ext cx="17239407" cy="377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 b="1" dirty="0" err="1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Jarná</a:t>
            </a:r>
            <a:r>
              <a:rPr lang="en-US" sz="3556" b="1" dirty="0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3556" b="1" dirty="0" err="1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depistáž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(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realizované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odborným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zamestnancom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CPP)  </a:t>
            </a:r>
            <a:r>
              <a:rPr lang="sk-SK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- 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krátka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písomná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správa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spätná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väzba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pre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rodičov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učiteľov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MŠ</a:t>
            </a:r>
          </a:p>
          <a:p>
            <a:pPr algn="l">
              <a:lnSpc>
                <a:spcPts val="4979"/>
              </a:lnSpc>
            </a:pP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    </a:t>
            </a:r>
            <a:endParaRPr lang="sk-SK" sz="3556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4979"/>
              </a:lnSpc>
            </a:pPr>
            <a:endParaRPr lang="en-US" sz="3556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 b="1" dirty="0" err="1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Komplexná</a:t>
            </a:r>
            <a:r>
              <a:rPr lang="en-US" sz="3556" b="1" dirty="0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3556" b="1" dirty="0" err="1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diagnostika</a:t>
            </a:r>
            <a:r>
              <a:rPr lang="en-US" sz="3556" b="1" dirty="0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 v CPP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: 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odporúčané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-  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neodporúčané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PPPV</a:t>
            </a:r>
          </a:p>
          <a:p>
            <a:pPr algn="l">
              <a:lnSpc>
                <a:spcPts val="4979"/>
              </a:lnSpc>
            </a:pPr>
            <a:endParaRPr lang="en-US" sz="3556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59042" y="7222430"/>
            <a:ext cx="4939406" cy="3017528"/>
          </a:xfrm>
          <a:custGeom>
            <a:avLst/>
            <a:gdLst/>
            <a:ahLst/>
            <a:cxnLst/>
            <a:rect l="l" t="t" r="r" b="b"/>
            <a:pathLst>
              <a:path w="4939406" h="3017528">
                <a:moveTo>
                  <a:pt x="0" y="0"/>
                </a:moveTo>
                <a:lnTo>
                  <a:pt x="4939406" y="0"/>
                </a:lnTo>
                <a:lnTo>
                  <a:pt x="4939406" y="3017528"/>
                </a:lnTo>
                <a:lnTo>
                  <a:pt x="0" y="3017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37207" y="2434687"/>
            <a:ext cx="15654715" cy="506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9"/>
              </a:lnSpc>
            </a:pPr>
            <a:endParaRPr dirty="0"/>
          </a:p>
          <a:p>
            <a:pPr algn="l">
              <a:lnSpc>
                <a:spcPts val="4979"/>
              </a:lnSpc>
            </a:pPr>
            <a:endParaRPr dirty="0"/>
          </a:p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Orientačný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test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školskej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zrelosti</a:t>
            </a:r>
            <a:endParaRPr lang="en-US" sz="3556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Kresebný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test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školskej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spôsobilosti</a:t>
            </a:r>
            <a:endParaRPr lang="en-US" sz="3556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TŠP-S Test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školskej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pripravenosti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skupinovú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administráciu</a:t>
            </a:r>
            <a:endParaRPr lang="en-US" sz="3556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Orientačná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skúška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pripravenosti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školu</a:t>
            </a:r>
            <a:endParaRPr lang="en-US" sz="3556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67835" lvl="1" indent="-383918" algn="l">
              <a:lnSpc>
                <a:spcPts val="4979"/>
              </a:lnSpc>
              <a:buFont typeface="Arial"/>
              <a:buChar char="•"/>
            </a:pP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Goppingenský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test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školskej</a:t>
            </a:r>
            <a:r>
              <a:rPr lang="en-US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556" dirty="0" err="1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zrelost</a:t>
            </a:r>
            <a:r>
              <a:rPr lang="sk-SK" sz="3556" dirty="0">
                <a:solidFill>
                  <a:srgbClr val="4A7D63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endParaRPr lang="en-US" sz="3556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4979"/>
              </a:lnSpc>
            </a:pPr>
            <a:endParaRPr lang="en-US" sz="3556" dirty="0">
              <a:solidFill>
                <a:srgbClr val="4A7D6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1682893" y="398677"/>
            <a:ext cx="18301117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-120" dirty="0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DEPISTÁŽ </a:t>
            </a:r>
            <a:r>
              <a:rPr lang="sk-SK" sz="2500" spc="-120" dirty="0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– orientačné zisťovanie schopností dieťaťa</a:t>
            </a:r>
            <a:endParaRPr lang="en-US" sz="2500" spc="-120" dirty="0">
              <a:solidFill>
                <a:srgbClr val="34624B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algn="ctr">
              <a:lnSpc>
                <a:spcPts val="8400"/>
              </a:lnSpc>
            </a:pPr>
            <a:r>
              <a:rPr lang="en-US" sz="6000" spc="-120" dirty="0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(</a:t>
            </a:r>
            <a:r>
              <a:rPr lang="en-US" sz="6000" spc="-120" dirty="0" err="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odporúčané</a:t>
            </a:r>
            <a:r>
              <a:rPr lang="en-US" sz="6000" spc="-120" dirty="0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 </a:t>
            </a:r>
            <a:r>
              <a:rPr lang="en-US" sz="6000" spc="-120" dirty="0" err="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diagnostické</a:t>
            </a:r>
            <a:r>
              <a:rPr lang="en-US" sz="6000" spc="-120" dirty="0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 </a:t>
            </a:r>
            <a:r>
              <a:rPr lang="en-US" sz="6000" spc="-120" dirty="0" err="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nástroje</a:t>
            </a:r>
            <a:r>
              <a:rPr lang="en-US" sz="6000" spc="-120" dirty="0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768737" y="-839396"/>
            <a:ext cx="5246370" cy="524637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23472" r="-23472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662304" y="1905894"/>
            <a:ext cx="10131995" cy="741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9"/>
              </a:lnSpc>
            </a:pPr>
            <a:r>
              <a:rPr lang="en-US" sz="3556" b="1">
                <a:solidFill>
                  <a:srgbClr val="015C39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  <a:p>
            <a:pPr algn="l">
              <a:lnSpc>
                <a:spcPts val="2100"/>
              </a:lnSpc>
            </a:pPr>
            <a:endParaRPr lang="en-US" sz="3556" b="1">
              <a:solidFill>
                <a:srgbClr val="015C39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Orientačný test školskej zrelosti (Jirásek, Kern)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Kresebný test školskej spôsobilosti (Krogh)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Goppingenský test školskej zrelosti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Orientačná skúška pripravenosti na školu (Kollárik)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TŠP-I Test školskej pripravenosti na individuálnu administráciu (Farkašová, Dočkal et al.) 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Diagnostická časť metódy Deficity dielčích funkcií (Sindelarová)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Diagnostická časť metódy Mačka Mňau (Sindelarová)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Goodenough-Harrisov kresbový test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Reverzný test (Edfeldt, Malotínová)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Vývinový test zrakového vnímania (Frostigová, Krallová)</a:t>
            </a:r>
          </a:p>
          <a:p>
            <a:pPr marL="582924" lvl="1" indent="-291462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Skúška znalostí predškolských deti</a:t>
            </a:r>
          </a:p>
          <a:p>
            <a:pPr algn="l">
              <a:lnSpc>
                <a:spcPts val="2100"/>
              </a:lnSpc>
            </a:pPr>
            <a:endParaRPr lang="en-US" sz="2699">
              <a:solidFill>
                <a:srgbClr val="015C39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2100"/>
              </a:lnSpc>
            </a:pPr>
            <a:endParaRPr lang="en-US" sz="2699">
              <a:solidFill>
                <a:srgbClr val="015C39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2100"/>
              </a:lnSpc>
            </a:pPr>
            <a:endParaRPr lang="en-US" sz="2699">
              <a:solidFill>
                <a:srgbClr val="015C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-1668291" y="377918"/>
            <a:ext cx="18286514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-120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KOMPLEXNÁ DIAGNOSTIKA  </a:t>
            </a:r>
          </a:p>
          <a:p>
            <a:pPr algn="ctr">
              <a:lnSpc>
                <a:spcPts val="8400"/>
              </a:lnSpc>
            </a:pPr>
            <a:r>
              <a:rPr lang="en-US" sz="6000" spc="-120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(odporúčané diagnostické nástroje)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9884" y="2734474"/>
            <a:ext cx="6947444" cy="665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Test obkresľovania (Matějček, Strnadová)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Bender-Gestald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Orientačný test dynamickej praxie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Obrázkovo-slovníková skúška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TEKOS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MABEL/Prediktory gramotnosti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Test sluchovej diferenciácie</a:t>
            </a:r>
          </a:p>
          <a:p>
            <a:pPr marL="582930" lvl="1" indent="-291465" algn="just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Skúška percepcie a reprodukcie rytmu</a:t>
            </a:r>
          </a:p>
          <a:p>
            <a:pPr marL="582930" lvl="1" indent="-291465" algn="just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Skúška rytmu</a:t>
            </a:r>
          </a:p>
          <a:p>
            <a:pPr marL="582930" lvl="1" indent="-291465" algn="just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Orientačný skúška očných pohybov</a:t>
            </a:r>
          </a:p>
          <a:p>
            <a:pPr marL="582930" lvl="1" indent="-291465" algn="just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Test laterality</a:t>
            </a:r>
          </a:p>
          <a:p>
            <a:pPr marL="582930" lvl="1" indent="-291465" algn="just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15C39"/>
                </a:solidFill>
                <a:latin typeface="Barlow"/>
                <a:ea typeface="Barlow"/>
                <a:cs typeface="Barlow"/>
                <a:sym typeface="Barlow"/>
              </a:rPr>
              <a:t>Dotazník správania sa predškolských detí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2700">
              <a:solidFill>
                <a:srgbClr val="015C39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2700">
              <a:solidFill>
                <a:srgbClr val="015C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888" b="-16888"/>
            </a:stretch>
          </a:blipFill>
        </p:spPr>
      </p:sp>
      <p:sp>
        <p:nvSpPr>
          <p:cNvPr id="3" name="Freeform 3"/>
          <p:cNvSpPr/>
          <p:nvPr/>
        </p:nvSpPr>
        <p:spPr>
          <a:xfrm rot="-2235223" flipH="1">
            <a:off x="-1221091" y="7787833"/>
            <a:ext cx="3916596" cy="4790943"/>
          </a:xfrm>
          <a:custGeom>
            <a:avLst/>
            <a:gdLst/>
            <a:ahLst/>
            <a:cxnLst/>
            <a:rect l="l" t="t" r="r" b="b"/>
            <a:pathLst>
              <a:path w="3916596" h="4790943">
                <a:moveTo>
                  <a:pt x="3916596" y="0"/>
                </a:moveTo>
                <a:lnTo>
                  <a:pt x="0" y="0"/>
                </a:lnTo>
                <a:lnTo>
                  <a:pt x="0" y="4790943"/>
                </a:lnTo>
                <a:lnTo>
                  <a:pt x="3916596" y="4790943"/>
                </a:lnTo>
                <a:lnTo>
                  <a:pt x="39165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884" y="9033805"/>
            <a:ext cx="3947827" cy="6419230"/>
          </a:xfrm>
          <a:custGeom>
            <a:avLst/>
            <a:gdLst/>
            <a:ahLst/>
            <a:cxnLst/>
            <a:rect l="l" t="t" r="r" b="b"/>
            <a:pathLst>
              <a:path w="3947827" h="6419230">
                <a:moveTo>
                  <a:pt x="0" y="0"/>
                </a:moveTo>
                <a:lnTo>
                  <a:pt x="3947827" y="0"/>
                </a:lnTo>
                <a:lnTo>
                  <a:pt x="3947827" y="6419230"/>
                </a:lnTo>
                <a:lnTo>
                  <a:pt x="0" y="6419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9343" y="9033805"/>
            <a:ext cx="4359074" cy="7499482"/>
          </a:xfrm>
          <a:custGeom>
            <a:avLst/>
            <a:gdLst/>
            <a:ahLst/>
            <a:cxnLst/>
            <a:rect l="l" t="t" r="r" b="b"/>
            <a:pathLst>
              <a:path w="4359074" h="7499482">
                <a:moveTo>
                  <a:pt x="0" y="0"/>
                </a:moveTo>
                <a:lnTo>
                  <a:pt x="4359074" y="0"/>
                </a:lnTo>
                <a:lnTo>
                  <a:pt x="4359074" y="7499482"/>
                </a:lnTo>
                <a:lnTo>
                  <a:pt x="0" y="7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6391922" y="-1761677"/>
            <a:ext cx="2804755" cy="4526840"/>
          </a:xfrm>
          <a:custGeom>
            <a:avLst/>
            <a:gdLst/>
            <a:ahLst/>
            <a:cxnLst/>
            <a:rect l="l" t="t" r="r" b="b"/>
            <a:pathLst>
              <a:path w="2804755" h="4526840">
                <a:moveTo>
                  <a:pt x="0" y="4526840"/>
                </a:moveTo>
                <a:lnTo>
                  <a:pt x="2804755" y="4526840"/>
                </a:lnTo>
                <a:lnTo>
                  <a:pt x="2804755" y="0"/>
                </a:lnTo>
                <a:lnTo>
                  <a:pt x="0" y="0"/>
                </a:lnTo>
                <a:lnTo>
                  <a:pt x="0" y="452684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5716166" y="-3237872"/>
            <a:ext cx="1804115" cy="5210441"/>
          </a:xfrm>
          <a:custGeom>
            <a:avLst/>
            <a:gdLst/>
            <a:ahLst/>
            <a:cxnLst/>
            <a:rect l="l" t="t" r="r" b="b"/>
            <a:pathLst>
              <a:path w="1804115" h="5210441">
                <a:moveTo>
                  <a:pt x="1804115" y="5210441"/>
                </a:moveTo>
                <a:lnTo>
                  <a:pt x="0" y="5210441"/>
                </a:lnTo>
                <a:lnTo>
                  <a:pt x="0" y="0"/>
                </a:lnTo>
                <a:lnTo>
                  <a:pt x="1804115" y="0"/>
                </a:lnTo>
                <a:lnTo>
                  <a:pt x="1804115" y="5210441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823753">
            <a:off x="14589004" y="-2829196"/>
            <a:ext cx="1801316" cy="4688892"/>
          </a:xfrm>
          <a:custGeom>
            <a:avLst/>
            <a:gdLst/>
            <a:ahLst/>
            <a:cxnLst/>
            <a:rect l="l" t="t" r="r" b="b"/>
            <a:pathLst>
              <a:path w="1801316" h="4688892">
                <a:moveTo>
                  <a:pt x="0" y="0"/>
                </a:moveTo>
                <a:lnTo>
                  <a:pt x="1801316" y="0"/>
                </a:lnTo>
                <a:lnTo>
                  <a:pt x="1801316" y="4688892"/>
                </a:lnTo>
                <a:lnTo>
                  <a:pt x="0" y="468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08880" y="9651657"/>
            <a:ext cx="1855092" cy="2803665"/>
          </a:xfrm>
          <a:custGeom>
            <a:avLst/>
            <a:gdLst/>
            <a:ahLst/>
            <a:cxnLst/>
            <a:rect l="l" t="t" r="r" b="b"/>
            <a:pathLst>
              <a:path w="1855092" h="2803665">
                <a:moveTo>
                  <a:pt x="0" y="0"/>
                </a:moveTo>
                <a:lnTo>
                  <a:pt x="1855092" y="0"/>
                </a:lnTo>
                <a:lnTo>
                  <a:pt x="1855092" y="2803665"/>
                </a:lnTo>
                <a:lnTo>
                  <a:pt x="0" y="2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58839" y="1822554"/>
            <a:ext cx="10970422" cy="7926130"/>
          </a:xfrm>
          <a:custGeom>
            <a:avLst/>
            <a:gdLst/>
            <a:ahLst/>
            <a:cxnLst/>
            <a:rect l="l" t="t" r="r" b="b"/>
            <a:pathLst>
              <a:path w="10970422" h="7926130">
                <a:moveTo>
                  <a:pt x="0" y="0"/>
                </a:moveTo>
                <a:lnTo>
                  <a:pt x="10970422" y="0"/>
                </a:lnTo>
                <a:lnTo>
                  <a:pt x="10970422" y="7926130"/>
                </a:lnTo>
                <a:lnTo>
                  <a:pt x="0" y="7926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50149" y="3069235"/>
            <a:ext cx="5517463" cy="60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9"/>
              </a:lnSpc>
            </a:pPr>
            <a:r>
              <a:rPr lang="en-US" sz="3556" b="1">
                <a:solidFill>
                  <a:srgbClr val="4A7D63"/>
                </a:solidFill>
                <a:latin typeface="Barlow Bold"/>
                <a:ea typeface="Barlow Bold"/>
                <a:cs typeface="Barlow Bold"/>
                <a:sym typeface="Barlow Bold"/>
              </a:rPr>
              <a:t>Tlačivo PPPV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7207" y="338952"/>
            <a:ext cx="9611453" cy="163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83"/>
              </a:lnSpc>
            </a:pPr>
            <a:r>
              <a:rPr lang="en-US" sz="9559" spc="-191">
                <a:solidFill>
                  <a:srgbClr val="34624B"/>
                </a:solidFill>
                <a:latin typeface="Arbutus Slab"/>
                <a:ea typeface="Arbutus Slab"/>
                <a:cs typeface="Arbutus Slab"/>
                <a:sym typeface="Arbutus Slab"/>
              </a:rPr>
              <a:t>DOKUMENT 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860</Words>
  <Application>Microsoft Office PowerPoint</Application>
  <PresentationFormat>Vlastná</PresentationFormat>
  <Paragraphs>135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6" baseType="lpstr">
      <vt:lpstr>Barlow</vt:lpstr>
      <vt:lpstr>Barlow Italics</vt:lpstr>
      <vt:lpstr>Barlow Semi-Bold</vt:lpstr>
      <vt:lpstr>Calibri</vt:lpstr>
      <vt:lpstr>Adore The World</vt:lpstr>
      <vt:lpstr>Arbutus Slab</vt:lpstr>
      <vt:lpstr>Alice Bold</vt:lpstr>
      <vt:lpstr>Arial</vt:lpstr>
      <vt:lpstr>Barlow Bold</vt:lpstr>
      <vt:lpstr>Barlow Bold Italics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cp:lastModifiedBy>CPPPaP Prešov</cp:lastModifiedBy>
  <cp:revision>5</cp:revision>
  <dcterms:created xsi:type="dcterms:W3CDTF">2006-08-16T00:00:00Z</dcterms:created>
  <dcterms:modified xsi:type="dcterms:W3CDTF">2024-12-03T21:35:09Z</dcterms:modified>
  <dc:identifier>DAGYEGXaQoM</dc:identifier>
</cp:coreProperties>
</file>